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2"/>
  </p:notesMasterIdLst>
  <p:sldIdLst>
    <p:sldId id="269" r:id="rId2"/>
    <p:sldId id="271" r:id="rId3"/>
    <p:sldId id="257" r:id="rId4"/>
    <p:sldId id="258" r:id="rId5"/>
    <p:sldId id="259" r:id="rId6"/>
    <p:sldId id="263" r:id="rId7"/>
    <p:sldId id="264" r:id="rId8"/>
    <p:sldId id="265" r:id="rId9"/>
    <p:sldId id="267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0000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09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88668-25C4-4E20-9ED3-CB9200D35F66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3417C-898D-41CC-8A4B-BE44340948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E08F2-5862-43D8-A7DA-66186935BA3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vlcsnap-2012-09-13-21h22m33s121.png"/>
          <p:cNvPicPr>
            <a:picLocks noChangeAspect="1"/>
          </p:cNvPicPr>
          <p:nvPr/>
        </p:nvPicPr>
        <p:blipFill>
          <a:blip r:embed="rId3"/>
          <a:srcRect l="11471" r="10882"/>
          <a:stretch>
            <a:fillRect/>
          </a:stretch>
        </p:blipFill>
        <p:spPr>
          <a:xfrm>
            <a:off x="152400" y="152400"/>
            <a:ext cx="8839200" cy="6477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Subtitle 2"/>
          <p:cNvSpPr txBox="1">
            <a:spLocks/>
          </p:cNvSpPr>
          <p:nvPr/>
        </p:nvSpPr>
        <p:spPr>
          <a:xfrm>
            <a:off x="228600" y="2514600"/>
            <a:ext cx="4572000" cy="21336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lang="en-US" sz="7200" err="1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NikoshBAN" pitchFamily="2" charset="0"/>
              </a:rPr>
              <a:t>AvR‡Ki</a:t>
            </a:r>
            <a:r>
              <a:rPr lang="en-US" sz="720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NikoshBAN" pitchFamily="2" charset="0"/>
              </a:rPr>
              <a:t> </a:t>
            </a:r>
            <a:r>
              <a:rPr lang="en-US" sz="7200" err="1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NikoshBAN" pitchFamily="2" charset="0"/>
              </a:rPr>
              <a:t>K¬v‡m</a:t>
            </a:r>
            <a:r>
              <a:rPr lang="en-US" sz="7200" smtClean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NikoshBAN" pitchFamily="2" charset="0"/>
              </a:rPr>
              <a:t> </a:t>
            </a:r>
            <a:r>
              <a:rPr lang="en-US" sz="7200" err="1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MJ" pitchFamily="2" charset="0"/>
                <a:cs typeface="NikoshBAN" pitchFamily="2" charset="0"/>
              </a:rPr>
              <a:t>mevB‡K</a:t>
            </a:r>
            <a:endParaRPr lang="en-US" sz="7200" baseline="0" smtClean="0">
              <a:solidFill>
                <a:schemeClr val="accent4">
                  <a:lumMod val="40000"/>
                  <a:lumOff val="60000"/>
                </a:schemeClr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28600" y="4724400"/>
            <a:ext cx="5410200" cy="16002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lang="en-US" sz="11500" b="1" smtClean="0">
                <a:solidFill>
                  <a:srgbClr val="00B0F0"/>
                </a:solidFill>
                <a:effectLst/>
                <a:latin typeface="SutonnyMJ" pitchFamily="2" charset="0"/>
                <a:cs typeface="NikoshBAN" pitchFamily="2" charset="0"/>
              </a:rPr>
              <a:t>¯^v</a:t>
            </a:r>
            <a:r>
              <a:rPr lang="en-US" sz="11500" b="1" smtClean="0">
                <a:solidFill>
                  <a:srgbClr val="FFC000"/>
                </a:solidFill>
                <a:effectLst/>
                <a:latin typeface="SutonnyMJ" pitchFamily="2" charset="0"/>
                <a:cs typeface="NikoshBAN" pitchFamily="2" charset="0"/>
              </a:rPr>
              <a:t> </a:t>
            </a:r>
            <a:r>
              <a:rPr lang="en-US" sz="11500" b="1" smtClean="0">
                <a:solidFill>
                  <a:schemeClr val="accent6">
                    <a:lumMod val="75000"/>
                  </a:schemeClr>
                </a:solidFill>
                <a:effectLst/>
                <a:latin typeface="SutonnyMJ" pitchFamily="2" charset="0"/>
                <a:cs typeface="NikoshBAN" pitchFamily="2" charset="0"/>
              </a:rPr>
              <a:t>M</a:t>
            </a:r>
            <a:r>
              <a:rPr lang="en-US" sz="11500" b="1" smtClean="0">
                <a:solidFill>
                  <a:srgbClr val="FFC000"/>
                </a:solidFill>
                <a:effectLst/>
                <a:latin typeface="SutonnyMJ" pitchFamily="2" charset="0"/>
                <a:cs typeface="NikoshBAN" pitchFamily="2" charset="0"/>
              </a:rPr>
              <a:t> </a:t>
            </a:r>
            <a:r>
              <a:rPr lang="en-US" sz="11500" b="1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SutonnyMJ" pitchFamily="2" charset="0"/>
                <a:cs typeface="NikoshBAN" pitchFamily="2" charset="0"/>
              </a:rPr>
              <a:t>Z</a:t>
            </a:r>
            <a:r>
              <a:rPr lang="en-US" sz="11500" b="1" smtClean="0">
                <a:solidFill>
                  <a:srgbClr val="FFFF00"/>
                </a:solidFill>
                <a:effectLst/>
                <a:latin typeface="SutonnyMJ" pitchFamily="2" charset="0"/>
                <a:cs typeface="NikoshBAN" pitchFamily="2" charset="0"/>
              </a:rPr>
              <a:t> </a:t>
            </a:r>
            <a:r>
              <a:rPr lang="en-US" sz="11500" b="1" smtClean="0">
                <a:solidFill>
                  <a:srgbClr val="FFC000"/>
                </a:solidFill>
                <a:effectLst/>
                <a:latin typeface="SutonnyMJ" pitchFamily="2" charset="0"/>
                <a:cs typeface="NikoshBAN" pitchFamily="2" charset="0"/>
              </a:rPr>
              <a:t>g</a:t>
            </a:r>
            <a:endParaRPr lang="en-US" sz="11500" b="1" baseline="0" smtClean="0">
              <a:solidFill>
                <a:srgbClr val="FFC000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928389479_7d89b69bce_z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52400"/>
            <a:ext cx="8839200" cy="6553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914399" y="10668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47800" y="609600"/>
            <a:ext cx="6172200" cy="18620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115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590800"/>
            <a:ext cx="75438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উত্তম কুমার দাশ</a:t>
            </a:r>
          </a:p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algn="ctr"/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খাগড়াছড়ি সরকারি উচ্চ বিদ্যালয়</a:t>
            </a:r>
          </a:p>
          <a:p>
            <a:pPr algn="ctr"/>
            <a:r>
              <a:rPr lang="bn-BD" sz="7200" b="1" dirty="0" smtClean="0">
                <a:latin typeface="NikoshBAN" pitchFamily="2" charset="0"/>
                <a:cs typeface="NikoshBAN" pitchFamily="2" charset="0"/>
              </a:rPr>
              <a:t>খাগড়াছড়ি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12 -0.024  0.033 -0.05867  0.058 -0.05867  C 0.095 -0.05867  0.125 -0.02267  0.125 0.02267  C 0.125 0.03733  0.122 0.05067  0.116 0.06267  C 0.117 0.06267  0 0.24267  0 0.244  C 0 0.24267  -0.117 0.06267  -0.116 0.06267  C -0.122 0.05067  -0.125 0.03733  -0.125 0.02267  C -0.125 -0.02267  -0.095 -0.05867  -0.057 -0.05867  C -0.033 -0.05867  -0.012 -0.024  0 0  Z" pathEditMode="relative" ptsTypes="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438400" y="457200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C00000"/>
                </a:solidFill>
                <a:latin typeface="SutonnyMJ" pitchFamily="2" charset="0"/>
                <a:cs typeface="NikoshBAN" pitchFamily="2" charset="0"/>
              </a:rPr>
              <a:t>সপ্তম </a:t>
            </a:r>
            <a:r>
              <a:rPr lang="en-US" sz="6000" b="1" dirty="0" smtClean="0">
                <a:solidFill>
                  <a:srgbClr val="C00000"/>
                </a:solidFill>
                <a:latin typeface="SutonnyMJ" pitchFamily="2" charset="0"/>
                <a:cs typeface="NikoshBAN" pitchFamily="2" charset="0"/>
              </a:rPr>
              <a:t>†</a:t>
            </a:r>
            <a:r>
              <a:rPr lang="en-US" sz="6000" b="1" dirty="0" err="1" smtClean="0">
                <a:solidFill>
                  <a:srgbClr val="C00000"/>
                </a:solidFill>
                <a:latin typeface="SutonnyMJ" pitchFamily="2" charset="0"/>
                <a:cs typeface="NikoshBAN" pitchFamily="2" charset="0"/>
              </a:rPr>
              <a:t>kªwY</a:t>
            </a:r>
            <a:endParaRPr lang="en-US" sz="60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28800" y="1828800"/>
            <a:ext cx="563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latin typeface="SutonnyMJ" pitchFamily="2" charset="0"/>
                <a:cs typeface="NikoshBAN" pitchFamily="2" charset="0"/>
                <a:sym typeface="Wingdings 2"/>
              </a:rPr>
              <a:t>গণিত (জ্যামিতি)</a:t>
            </a:r>
            <a:endParaRPr lang="en-US" sz="8000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3810000"/>
            <a:ext cx="594360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latin typeface="SutonnyMJ" pitchFamily="2" charset="0"/>
                <a:cs typeface="NikoshBAN" pitchFamily="2" charset="0"/>
                <a:sym typeface="Wingdings 2"/>
              </a:rPr>
              <a:t>নবম </a:t>
            </a:r>
            <a:r>
              <a:rPr lang="en-US" sz="4800" b="1" dirty="0" err="1" smtClean="0">
                <a:solidFill>
                  <a:schemeClr val="tx1"/>
                </a:solidFill>
                <a:latin typeface="SutonnyMJ" pitchFamily="2" charset="0"/>
                <a:cs typeface="NikoshBAN" pitchFamily="2" charset="0"/>
                <a:sym typeface="Wingdings 2"/>
              </a:rPr>
              <a:t>Aa</a:t>
            </a:r>
            <a:r>
              <a:rPr lang="en-US" sz="4800" b="1" dirty="0" err="1" smtClean="0">
                <a:solidFill>
                  <a:schemeClr val="tx1"/>
                </a:solidFill>
                <a:latin typeface="SutonnyMJ" pitchFamily="2" charset="0"/>
              </a:rPr>
              <a:t>¨</a:t>
            </a:r>
            <a:r>
              <a:rPr lang="en-US" sz="4800" b="1" dirty="0" err="1" smtClean="0">
                <a:solidFill>
                  <a:schemeClr val="tx1"/>
                </a:solidFill>
                <a:latin typeface="SutonnyMJ" pitchFamily="2" charset="0"/>
                <a:cs typeface="NikoshBAN" pitchFamily="2" charset="0"/>
                <a:sym typeface="Wingdings 2"/>
              </a:rPr>
              <a:t>vq</a:t>
            </a:r>
            <a:r>
              <a:rPr lang="en-US" sz="4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sym typeface="Wingdings 2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4600" y="4807803"/>
            <a:ext cx="388620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accent1"/>
                </a:solidFill>
                <a:latin typeface="SutonnyMJ" pitchFamily="2" charset="0"/>
                <a:cs typeface="NikoshBAN" pitchFamily="2" charset="0"/>
                <a:sym typeface="Wingdings 2"/>
              </a:rPr>
              <a:t>ত্রিভুজ অংকন</a:t>
            </a:r>
            <a:endParaRPr lang="en-US" sz="4800" b="1" dirty="0" smtClean="0">
              <a:solidFill>
                <a:schemeClr val="accent1"/>
              </a:solidFill>
              <a:latin typeface="NikoshBAN" pitchFamily="2" charset="0"/>
              <a:cs typeface="NikoshBAN" pitchFamily="2" charset="0"/>
              <a:sym typeface="Wingdings 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Extract 1"/>
          <p:cNvSpPr/>
          <p:nvPr/>
        </p:nvSpPr>
        <p:spPr>
          <a:xfrm>
            <a:off x="6172200" y="4648200"/>
            <a:ext cx="1905000" cy="1371600"/>
          </a:xfrm>
          <a:prstGeom prst="flowChartExtra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PubTriangle"/>
          <p:cNvSpPr>
            <a:spLocks noEditPoints="1" noChangeArrowheads="1"/>
          </p:cNvSpPr>
          <p:nvPr/>
        </p:nvSpPr>
        <p:spPr bwMode="auto">
          <a:xfrm rot="1504592">
            <a:off x="2968360" y="4727840"/>
            <a:ext cx="1828800" cy="1828800"/>
          </a:xfrm>
          <a:custGeom>
            <a:avLst/>
            <a:gdLst>
              <a:gd name="G0" fmla="+- 0 0 0"/>
              <a:gd name="G1" fmla="*/ 10800 1 2"/>
              <a:gd name="G2" fmla="*/ G1 10800 21600"/>
              <a:gd name="G3" fmla="+- 10800 0 G2"/>
              <a:gd name="G4" fmla="+- 10800 0 0"/>
              <a:gd name="G5" fmla="+- G1 10800 0"/>
              <a:gd name="G6" fmla="*/ 10800 1 2"/>
              <a:gd name="G7" fmla="+- 10800 0 0"/>
              <a:gd name="G8" fmla="+- G2 G6 G1"/>
              <a:gd name="G9" fmla="+- G8 10800 0"/>
              <a:gd name="G10" fmla="+- G6 10800 0"/>
              <a:gd name="T0" fmla="*/ 10800 w 21600"/>
              <a:gd name="T1" fmla="*/ 0 h 21600"/>
              <a:gd name="T2" fmla="*/ 5400 w 21600"/>
              <a:gd name="T3" fmla="*/ 10800 h 21600"/>
              <a:gd name="T4" fmla="*/ 0 w 21600"/>
              <a:gd name="T5" fmla="*/ 21600 h 21600"/>
              <a:gd name="T6" fmla="*/ 10800 w 21600"/>
              <a:gd name="T7" fmla="*/ 16200 h 21600"/>
              <a:gd name="T8" fmla="*/ 21600 w 21600"/>
              <a:gd name="T9" fmla="*/ 10800 h 21600"/>
              <a:gd name="T10" fmla="*/ 16200 w 21600"/>
              <a:gd name="T11" fmla="*/ 5400 h 21600"/>
              <a:gd name="T12" fmla="*/ G3 w 21600"/>
              <a:gd name="T13" fmla="*/ G6 h 21600"/>
              <a:gd name="T14" fmla="*/ G5 w 21600"/>
              <a:gd name="T15" fmla="*/ G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0" y="21600"/>
                </a:lnTo>
                <a:lnTo>
                  <a:pt x="21600" y="10800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86400" y="3962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848600" y="64886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0" y="5410200"/>
            <a:ext cx="251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এগুলো কিসের ছবি? 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Oval Callout 15"/>
          <p:cNvSpPr/>
          <p:nvPr/>
        </p:nvSpPr>
        <p:spPr>
          <a:xfrm>
            <a:off x="152400" y="381000"/>
            <a:ext cx="2438400" cy="1524000"/>
          </a:xfrm>
          <a:prstGeom prst="wedgeEllipseCallout">
            <a:avLst>
              <a:gd name="adj1" fmla="val 150048"/>
              <a:gd name="adj2" fmla="val 3549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এগুলো কিসের ছবি?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Smiley Face 16"/>
          <p:cNvSpPr/>
          <p:nvPr/>
        </p:nvSpPr>
        <p:spPr>
          <a:xfrm>
            <a:off x="990600" y="2362200"/>
            <a:ext cx="3657600" cy="1600200"/>
          </a:xfrm>
          <a:prstGeom prst="smileyFace">
            <a:avLst>
              <a:gd name="adj" fmla="val 465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ছবিগুলোর প্রতিটি পার্শ্ব কোন আকৃতির?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Personal\Desktop\pyramids-22sma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609600"/>
            <a:ext cx="3810000" cy="2600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36" grpId="0" animBg="1"/>
      <p:bldP spid="23" grpId="0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219200" y="4924961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কোনো ত্রিভূজের তিনটি বাহুর দৈর্ঘ্য দেওয়া আছে, ত্রিভূজটি আঁকতে হবে।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828800" y="3730577"/>
            <a:ext cx="5212080" cy="32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1828800" y="2057400"/>
            <a:ext cx="3810000" cy="16665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5486400" y="2209800"/>
            <a:ext cx="1676400" cy="13716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990600" y="1066800"/>
            <a:ext cx="3581400" cy="15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990600" y="1524000"/>
            <a:ext cx="251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990600" y="2057400"/>
            <a:ext cx="2057400" cy="15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609600" y="838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609600" y="1295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685800" y="182880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752600" y="3124200"/>
            <a:ext cx="59436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u="sng" dirty="0" smtClean="0">
                <a:latin typeface="NikoshBAN" pitchFamily="2" charset="0"/>
                <a:cs typeface="NikoshBAN" pitchFamily="2" charset="0"/>
              </a:rPr>
              <a:t>বিশেষ নির্বচনঃ </a:t>
            </a:r>
          </a:p>
          <a:p>
            <a:pPr algn="just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দেওয়া আছে, একটি ত্রিভুজের তিনটি বাহু যথাক্রমে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a, b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c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ত্রিভুজটি আকঁতে হবে।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/>
      <p:bldP spid="81" grpId="0"/>
      <p:bldP spid="25" grpId="0"/>
      <p:bldP spid="2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762000" y="762000"/>
            <a:ext cx="3962400" cy="15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743200" y="3048000"/>
            <a:ext cx="5410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Arc 29"/>
          <p:cNvSpPr/>
          <p:nvPr/>
        </p:nvSpPr>
        <p:spPr>
          <a:xfrm rot="1916296">
            <a:off x="5826017" y="2650396"/>
            <a:ext cx="869598" cy="124474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3581400" y="762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838200" y="1219200"/>
            <a:ext cx="2971800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62000" y="1828800"/>
            <a:ext cx="2667000" cy="158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5" name="Freeform 54"/>
          <p:cNvSpPr/>
          <p:nvPr/>
        </p:nvSpPr>
        <p:spPr>
          <a:xfrm>
            <a:off x="5029200" y="914400"/>
            <a:ext cx="457200" cy="339212"/>
          </a:xfrm>
          <a:custGeom>
            <a:avLst/>
            <a:gdLst>
              <a:gd name="connsiteX0" fmla="*/ 0 w 457200"/>
              <a:gd name="connsiteY0" fmla="*/ 0 h 339212"/>
              <a:gd name="connsiteX1" fmla="*/ 309716 w 457200"/>
              <a:gd name="connsiteY1" fmla="*/ 88490 h 339212"/>
              <a:gd name="connsiteX2" fmla="*/ 457200 w 457200"/>
              <a:gd name="connsiteY2" fmla="*/ 339212 h 33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339212">
                <a:moveTo>
                  <a:pt x="0" y="0"/>
                </a:moveTo>
                <a:cubicBezTo>
                  <a:pt x="116758" y="15977"/>
                  <a:pt x="233516" y="31955"/>
                  <a:pt x="309716" y="88490"/>
                </a:cubicBezTo>
                <a:cubicBezTo>
                  <a:pt x="385916" y="145025"/>
                  <a:pt x="435077" y="299883"/>
                  <a:pt x="457200" y="33921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 rot="1056584">
            <a:off x="4953000" y="914400"/>
            <a:ext cx="533400" cy="304800"/>
          </a:xfrm>
          <a:custGeom>
            <a:avLst/>
            <a:gdLst>
              <a:gd name="connsiteX0" fmla="*/ 0 w 619432"/>
              <a:gd name="connsiteY0" fmla="*/ 113071 h 113071"/>
              <a:gd name="connsiteX1" fmla="*/ 398206 w 619432"/>
              <a:gd name="connsiteY1" fmla="*/ 9832 h 113071"/>
              <a:gd name="connsiteX2" fmla="*/ 619432 w 619432"/>
              <a:gd name="connsiteY2" fmla="*/ 54077 h 11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9432" h="113071">
                <a:moveTo>
                  <a:pt x="0" y="113071"/>
                </a:moveTo>
                <a:cubicBezTo>
                  <a:pt x="147483" y="66367"/>
                  <a:pt x="294967" y="19664"/>
                  <a:pt x="398206" y="9832"/>
                </a:cubicBezTo>
                <a:cubicBezTo>
                  <a:pt x="501445" y="0"/>
                  <a:pt x="577645" y="31955"/>
                  <a:pt x="619432" y="5407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457200" y="457200"/>
            <a:ext cx="22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</a:t>
            </a:r>
            <a:endParaRPr lang="en-US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457200" y="9906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</a:t>
            </a:r>
            <a:endParaRPr lang="en-US" sz="2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381000" y="16002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2514600" y="3048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153400" y="3048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705600" y="2971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257800" y="609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172200" y="990600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35" name="Straight Connector 34"/>
          <p:cNvCxnSpPr>
            <a:stCxn id="19" idx="0"/>
          </p:cNvCxnSpPr>
          <p:nvPr/>
        </p:nvCxnSpPr>
        <p:spPr>
          <a:xfrm rot="5400000" flipH="1" flipV="1">
            <a:off x="2990850" y="704850"/>
            <a:ext cx="2057400" cy="262890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V="1">
            <a:off x="5029198" y="1295402"/>
            <a:ext cx="2057400" cy="1447796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04800" y="3581400"/>
            <a:ext cx="37338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3600" b="1" dirty="0" smtClean="0">
                <a:solidFill>
                  <a:srgbClr val="000000"/>
                </a:solidFill>
                <a:latin typeface="NikoshBAN" pitchFamily="2" charset="0"/>
                <a:cs typeface="NikoshBAN" pitchFamily="2" charset="0"/>
              </a:rPr>
              <a:t>অংকনের বিবরণঃ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5800" y="4267200"/>
            <a:ext cx="58657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(1)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কোন রশ্মি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BD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থেকে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এর সমান করে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BC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কেটে নিই </a:t>
            </a:r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685800" y="5181600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609600" y="4724400"/>
            <a:ext cx="81900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(2)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এখন 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C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কে কেন্দ্র করে যথাক্রমে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ও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c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এর সমান ব্যাসার্ধ নিয়ে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BC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এর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একই পাশে দুইটি বৃত্তচাপ আঁকি। </a:t>
            </a:r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990600" y="5410200"/>
            <a:ext cx="43011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বৃত্তচাপ দুইটি পরস্পর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বিন্দুতে ছেদ করে। </a:t>
            </a:r>
            <a:endParaRPr lang="en-US" sz="2400" dirty="0"/>
          </a:p>
        </p:txBody>
      </p:sp>
      <p:sp>
        <p:nvSpPr>
          <p:cNvPr id="34" name="Rectangle 33"/>
          <p:cNvSpPr/>
          <p:nvPr/>
        </p:nvSpPr>
        <p:spPr>
          <a:xfrm>
            <a:off x="609600" y="5791200"/>
            <a:ext cx="33217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(3)A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B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ও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A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C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যোগ করি।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85800" y="6172200"/>
            <a:ext cx="34515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তাহলে </a:t>
            </a:r>
            <a:r>
              <a:rPr lang="bn-BD" sz="2400" dirty="0" smtClean="0">
                <a:latin typeface="NikoshBAN" pitchFamily="2" charset="0"/>
                <a:cs typeface="NikoshBAN" pitchFamily="2" charset="0"/>
                <a:sym typeface="Wingdings 3"/>
              </a:rPr>
              <a:t>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ABC-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ই উদ্দিষ্ট ত্রিভুজ।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19600" y="3124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3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55" grpId="0" animBg="1"/>
      <p:bldP spid="56" grpId="0" animBg="1"/>
      <p:bldP spid="79" grpId="0"/>
      <p:bldP spid="80" grpId="0"/>
      <p:bldP spid="81" grpId="0"/>
      <p:bldP spid="19" grpId="0"/>
      <p:bldP spid="20" grpId="0"/>
      <p:bldP spid="21" grpId="0"/>
      <p:bldP spid="22" grpId="0"/>
      <p:bldP spid="23" grpId="0" animBg="1"/>
      <p:bldP spid="24" grpId="0"/>
      <p:bldP spid="32" grpId="0"/>
      <p:bldP spid="33" grpId="0"/>
      <p:bldP spid="34" grpId="0"/>
      <p:bldP spid="36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71800" y="84083"/>
            <a:ext cx="2362200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9144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শাপলা দল : </a:t>
            </a:r>
          </a:p>
          <a:p>
            <a:pPr>
              <a:buFont typeface="Wingdings" pitchFamily="2" charset="2"/>
              <a:buChar char="Ø"/>
            </a:pPr>
            <a:r>
              <a:rPr lang="bn-BD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৭ সে.মি. , ৫ সে.মি. ও ৩ সে.মি. দৈর্ঘের তিনটি বাহুবিশিষ্ট একটি ত্রিভূজ একেঁ দেখাও । </a:t>
            </a:r>
            <a:endParaRPr lang="bn-BD" b="1" dirty="0" smtClean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2209800"/>
            <a:ext cx="8001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b="1" dirty="0" smtClean="0">
                <a:solidFill>
                  <a:srgbClr val="FF9999"/>
                </a:solidFill>
                <a:latin typeface="NikoshBAN" pitchFamily="2" charset="0"/>
                <a:cs typeface="NikoshBAN" pitchFamily="2" charset="0"/>
              </a:rPr>
              <a:t>গোলাপ  দল : </a:t>
            </a:r>
          </a:p>
          <a:p>
            <a:pPr>
              <a:buFont typeface="Wingdings" pitchFamily="2" charset="2"/>
              <a:buChar char="Ø"/>
            </a:pPr>
            <a:r>
              <a:rPr lang="bn-BD" sz="2000" dirty="0" smtClean="0">
                <a:solidFill>
                  <a:srgbClr val="FF99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b="1" dirty="0" smtClean="0">
                <a:solidFill>
                  <a:srgbClr val="FF9999"/>
                </a:solidFill>
                <a:latin typeface="NikoshBAN" pitchFamily="2" charset="0"/>
                <a:cs typeface="NikoshBAN" pitchFamily="2" charset="0"/>
              </a:rPr>
              <a:t>৮সে.মি. , ৬ সে.মি. ও  ৪ সে.মি. দৈর্ঘের তিনটি বাহুবিশিষ্ট একটি ত্রিভূজ একেঁ দেখাও । </a:t>
            </a:r>
            <a:endParaRPr lang="bn-BD" b="1" dirty="0" smtClean="0">
              <a:solidFill>
                <a:srgbClr val="FF9999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rgbClr val="FF99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32004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3657600"/>
            <a:ext cx="8001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জবা দল : </a:t>
            </a:r>
          </a:p>
          <a:p>
            <a:pPr>
              <a:buFont typeface="Wingdings" pitchFamily="2" charset="2"/>
              <a:buChar char="Ø"/>
            </a:pPr>
            <a:r>
              <a:rPr lang="bn-BD" sz="2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৯ সে.মি. , ৬ সে.মি. ও ৫ সে.মি. দৈর্ঘের তিনটি বাহুবিশিষ্ট একটি ত্রিভূজ একেঁ দেখাও । </a:t>
            </a:r>
            <a:endParaRPr lang="bn-BD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50292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রজনীগন্ধা দল:</a:t>
            </a:r>
          </a:p>
          <a:p>
            <a:pPr>
              <a:buFont typeface="Wingdings" pitchFamily="2" charset="2"/>
              <a:buChar char="Ø"/>
            </a:pPr>
            <a:r>
              <a:rPr lang="bn-BD" sz="2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৬ সে.মি. , ৪ সে.মি. ও ৩ সে.মি. দৈর্ঘের তিনটি বাহুবিশিষ্ট একটি ত্রিভূজ একেঁ দেখাও ।</a:t>
            </a:r>
            <a:endParaRPr lang="en-US" sz="2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8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7526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00400" y="0"/>
            <a:ext cx="1648208" cy="7078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মূল্যায়ন :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8382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১। একটি ত্রিভূজের কয়টি কোণ থাকে ?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ক. ১টি       খ. ২টি           গ. ৩টি           ঘ. ৪টি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524000"/>
            <a:ext cx="6019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২। কোন উপাত্তগুলোর সাহায্যে একটি নির্দিষ্ট ত্রিভূজ সহজেই আঁকা যায় :</a:t>
            </a:r>
          </a:p>
          <a:p>
            <a:pPr marL="400050" indent="-400050">
              <a:buFont typeface="+mj-lt"/>
              <a:buAutoNum type="romanUcPeriod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একটি বাহু ও এদের সংলগ্ন দুইটি কোণ,</a:t>
            </a:r>
          </a:p>
          <a:p>
            <a:pPr marL="400050" indent="-400050">
              <a:buFont typeface="+mj-lt"/>
              <a:buAutoNum type="romanUcPeriod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একটি বাহু ও একটি কোণ, </a:t>
            </a:r>
          </a:p>
          <a:p>
            <a:pPr marL="400050" indent="-400050">
              <a:buFont typeface="+mj-lt"/>
              <a:buAutoNum type="romanUcPeriod"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দুইটি কোণ ও এদের একটির বিপরীত বাহু।</a:t>
            </a:r>
          </a:p>
          <a:p>
            <a:pPr marL="400050" indent="-400050"/>
            <a:r>
              <a:rPr lang="bn-BD" dirty="0" smtClean="0">
                <a:latin typeface="NikoshBAN" pitchFamily="2" charset="0"/>
                <a:cs typeface="NikoshBAN" pitchFamily="2" charset="0"/>
              </a:rPr>
              <a:t>নিচের  কোনটি সঠিক ?</a:t>
            </a:r>
          </a:p>
          <a:p>
            <a:pPr marL="400050" indent="-400050"/>
            <a:r>
              <a:rPr lang="bn-BD" dirty="0" smtClean="0">
                <a:latin typeface="NikoshBAN" pitchFamily="2" charset="0"/>
                <a:cs typeface="NikoshBAN" pitchFamily="2" charset="0"/>
              </a:rPr>
              <a:t>ক. ¡ ও ¡¡      খ. ¡ ও ¡¡¡       গ. ¡¡  ও ¡¡¡     ঘ. ¡ ,   ¡¡ ও ¡¡¡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400050" indent="-400050"/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400050" indent="-400050"/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400050" indent="-400050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038600"/>
            <a:ext cx="662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৩। কোনক্ষেত্রে ত্রিভূজ আঁকা সম্ভব যখন তিনটি বাহুর দৈর্ঘ্য যথাক্রমে –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ক. ২ সে.মি. , ৩ সে.মি  ৫ সে.মি.     খ. ৩ সে.মি. , ৪সে.মি  ৮সে.মি.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গ. ৪ সে.মি. , ৫ সে.মি  ৮সে.মি.      ঘ. ৪ সে.মি. , ৬ সে.মি  ৯ সে.মি.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5105400"/>
            <a:ext cx="632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৪। কোনো ত্রিভূজের দুইটি বাহু এবং এদের একটি বিপরীত কোণ দেওয়া থাকলে , সর্বাধিক কয়টি ত্রিভূজ আঁকা যাবে ?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ক. ১টি       খ. ২টি           গ. ৩টি           ঘ. ৪টি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28600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বাড়ীর কাজঃ</a:t>
            </a:r>
            <a:endParaRPr lang="en-US" sz="4800" b="1" u="sng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209800"/>
            <a:ext cx="7696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1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dirty="0" smtClean="0">
                <a:latin typeface="NikoshBAN" pitchFamily="2" charset="0"/>
                <a:cs typeface="NikoshBAN" pitchFamily="2" charset="0"/>
                <a:sym typeface="Symbol"/>
              </a:rPr>
              <a:t>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PQR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ত্রিভুজের তিনটি বাহুর দৈর্ঘ্য  যথাক্রমে  ৩.৮ সে.মি,  ৫.৬ সে.মি.  ও  ৮.৫ সে.মি. দেওয়া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     আছে । ত্রিভুজটি  আঁকতে হবে।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3810000"/>
            <a:ext cx="6629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প্রমাণ করে দেখাও যে,    </a:t>
            </a:r>
            <a:r>
              <a:rPr lang="bn-BD" dirty="0" smtClean="0">
                <a:latin typeface="NikoshBAN" pitchFamily="2" charset="0"/>
                <a:cs typeface="NikoshBAN" pitchFamily="2" charset="0"/>
                <a:sym typeface="Symbol"/>
              </a:rPr>
              <a:t>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PQR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- 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 উদ্দিষ্ট ত্রিভুজ।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4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</TotalTime>
  <Words>467</Words>
  <Application>Microsoft Office PowerPoint</Application>
  <PresentationFormat>On-screen Show (4:3)</PresentationFormat>
  <Paragraphs>66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User</cp:lastModifiedBy>
  <cp:revision>140</cp:revision>
  <dcterms:created xsi:type="dcterms:W3CDTF">2006-08-16T00:00:00Z</dcterms:created>
  <dcterms:modified xsi:type="dcterms:W3CDTF">2013-06-07T07:14:09Z</dcterms:modified>
</cp:coreProperties>
</file>